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20/04/1440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06642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20/04/1440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88775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20/04/1440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27725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20/04/1440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77199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20/04/1440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29457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20/04/1440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33293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20/04/1440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78724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20/04/1440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0250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20/04/1440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10477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20/04/1440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3850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20/04/1440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74455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20/04/1440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4731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latin typeface="Times New Roman"/>
                <a:ea typeface="Calibri"/>
              </a:rPr>
              <a:t>cold sore</a:t>
            </a:r>
            <a:endParaRPr lang="ar-SA" b="1" dirty="0">
              <a:solidFill>
                <a:srgbClr val="FF0000"/>
              </a:solidFill>
            </a:endParaRPr>
          </a:p>
        </p:txBody>
      </p:sp>
      <p:sp>
        <p:nvSpPr>
          <p:cNvPr id="3" name="عنصر نائب للمحتوى 2"/>
          <p:cNvSpPr>
            <a:spLocks noGrp="1"/>
          </p:cNvSpPr>
          <p:nvPr>
            <p:ph idx="1"/>
          </p:nvPr>
        </p:nvSpPr>
        <p:spPr>
          <a:xfrm>
            <a:off x="457200" y="1196752"/>
            <a:ext cx="8229600" cy="5400600"/>
          </a:xfrm>
        </p:spPr>
        <p:txBody>
          <a:bodyPr>
            <a:normAutofit/>
          </a:bodyPr>
          <a:lstStyle/>
          <a:p>
            <a:pPr algn="l" rtl="0"/>
            <a:r>
              <a:rPr lang="en-US" dirty="0">
                <a:latin typeface="Times New Roman"/>
                <a:ea typeface="Calibri"/>
              </a:rPr>
              <a:t>A </a:t>
            </a:r>
            <a:r>
              <a:rPr lang="en-US" dirty="0" smtClean="0">
                <a:latin typeface="Times New Roman"/>
                <a:ea typeface="Calibri"/>
              </a:rPr>
              <a:t>is </a:t>
            </a:r>
            <a:r>
              <a:rPr lang="en-US" dirty="0">
                <a:latin typeface="Times New Roman"/>
                <a:ea typeface="Calibri"/>
              </a:rPr>
              <a:t>a painful recurrent herpes </a:t>
            </a:r>
            <a:r>
              <a:rPr lang="en-US" dirty="0" smtClean="0">
                <a:latin typeface="Times New Roman"/>
                <a:ea typeface="Calibri"/>
              </a:rPr>
              <a:t>simplex virus (HSV1) </a:t>
            </a:r>
            <a:r>
              <a:rPr lang="en-US" dirty="0">
                <a:latin typeface="Times New Roman"/>
                <a:ea typeface="Calibri"/>
              </a:rPr>
              <a:t>infection </a:t>
            </a:r>
            <a:r>
              <a:rPr lang="en-US" dirty="0" smtClean="0">
                <a:latin typeface="Times New Roman"/>
                <a:ea typeface="Calibri"/>
              </a:rPr>
              <a:t>that occur around </a:t>
            </a:r>
            <a:r>
              <a:rPr lang="en-US" dirty="0">
                <a:latin typeface="Times New Roman"/>
                <a:ea typeface="Calibri"/>
              </a:rPr>
              <a:t>the </a:t>
            </a:r>
            <a:r>
              <a:rPr lang="en-US" dirty="0" err="1">
                <a:latin typeface="Times New Roman"/>
                <a:ea typeface="Calibri"/>
              </a:rPr>
              <a:t>lipsarea</a:t>
            </a:r>
            <a:r>
              <a:rPr lang="en-US" dirty="0">
                <a:latin typeface="Times New Roman"/>
                <a:ea typeface="Calibri"/>
              </a:rPr>
              <a:t> </a:t>
            </a:r>
            <a:r>
              <a:rPr lang="en-US" dirty="0" smtClean="0">
                <a:latin typeface="Times New Roman"/>
                <a:ea typeface="Calibri"/>
              </a:rPr>
              <a:t>and less common inside nose.</a:t>
            </a:r>
          </a:p>
          <a:p>
            <a:pPr algn="l" rtl="0"/>
            <a:r>
              <a:rPr lang="en-US" dirty="0" smtClean="0">
                <a:latin typeface="Times New Roman"/>
                <a:ea typeface="Calibri"/>
              </a:rPr>
              <a:t>HSV2: infect </a:t>
            </a:r>
            <a:r>
              <a:rPr lang="en-US" dirty="0" err="1" smtClean="0">
                <a:latin typeface="Times New Roman"/>
                <a:ea typeface="Calibri"/>
              </a:rPr>
              <a:t>gentalia</a:t>
            </a:r>
            <a:endParaRPr lang="en-US" dirty="0" smtClean="0">
              <a:latin typeface="Times New Roman"/>
              <a:ea typeface="Calibri"/>
            </a:endParaRPr>
          </a:p>
          <a:p>
            <a:pPr algn="l" rtl="0"/>
            <a:r>
              <a:rPr lang="en-US" dirty="0">
                <a:latin typeface="Times New Roman"/>
                <a:ea typeface="Calibri"/>
              </a:rPr>
              <a:t>Infection is spread by viral Fluid from herpes vesicles contains live virus, shedding into saliva and results from direct mucous membrane (e.g. kissing) contact (at sites of abraded skin) between an infected and an uninfected individual . </a:t>
            </a:r>
            <a:endParaRPr lang="ar-SA" dirty="0"/>
          </a:p>
        </p:txBody>
      </p:sp>
    </p:spTree>
    <p:extLst>
      <p:ext uri="{BB962C8B-B14F-4D97-AF65-F5344CB8AC3E}">
        <p14:creationId xmlns:p14="http://schemas.microsoft.com/office/powerpoint/2010/main" val="3160545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lstStyle/>
          <a:p>
            <a:pPr marL="0" indent="0" algn="l" rtl="0">
              <a:buNone/>
            </a:pPr>
            <a:endParaRPr lang="en-US" dirty="0" smtClean="0">
              <a:latin typeface="Times New Roman"/>
              <a:ea typeface="Calibri"/>
            </a:endParaRPr>
          </a:p>
          <a:p>
            <a:pPr algn="l" rtl="0"/>
            <a:r>
              <a:rPr lang="en-US" dirty="0" smtClean="0">
                <a:latin typeface="Times New Roman"/>
                <a:ea typeface="Calibri"/>
              </a:rPr>
              <a:t>Bland </a:t>
            </a:r>
            <a:r>
              <a:rPr lang="en-US" dirty="0">
                <a:latin typeface="Times New Roman"/>
                <a:ea typeface="Calibri"/>
              </a:rPr>
              <a:t>creams Keeping the cold sore moist will prevent drying and cracking, which might predispose to secondary bacterial infection. </a:t>
            </a:r>
            <a:endParaRPr lang="en-US" dirty="0" smtClean="0">
              <a:latin typeface="Times New Roman"/>
              <a:ea typeface="Calibri"/>
            </a:endParaRPr>
          </a:p>
          <a:p>
            <a:pPr algn="l" rtl="0"/>
            <a:endParaRPr lang="en-US" dirty="0">
              <a:latin typeface="Times New Roman"/>
              <a:ea typeface="Calibri"/>
            </a:endParaRPr>
          </a:p>
          <a:p>
            <a:pPr algn="l" rtl="0"/>
            <a:r>
              <a:rPr lang="en-US" dirty="0" smtClean="0">
                <a:latin typeface="Times New Roman"/>
                <a:ea typeface="Calibri"/>
              </a:rPr>
              <a:t>For </a:t>
            </a:r>
            <a:r>
              <a:rPr lang="en-US" dirty="0">
                <a:latin typeface="Times New Roman"/>
                <a:ea typeface="Calibri"/>
              </a:rPr>
              <a:t>the patient who suffers only an occasional cold sore, a simple cream, perhaps containing an antiseptic </a:t>
            </a:r>
            <a:r>
              <a:rPr lang="en-US" dirty="0" smtClean="0">
                <a:latin typeface="Times New Roman"/>
                <a:ea typeface="Calibri"/>
              </a:rPr>
              <a:t>agent </a:t>
            </a:r>
            <a:r>
              <a:rPr lang="en-US" dirty="0">
                <a:latin typeface="Times New Roman"/>
                <a:ea typeface="Calibri"/>
              </a:rPr>
              <a:t>can help to reduce discomfort (</a:t>
            </a:r>
            <a:r>
              <a:rPr lang="en-US" dirty="0" err="1">
                <a:latin typeface="Times New Roman"/>
                <a:ea typeface="Calibri"/>
              </a:rPr>
              <a:t>Celavex</a:t>
            </a:r>
            <a:r>
              <a:rPr lang="en-US" dirty="0">
                <a:latin typeface="Times New Roman"/>
                <a:ea typeface="Calibri"/>
              </a:rPr>
              <a:t>®)</a:t>
            </a:r>
            <a:r>
              <a:rPr lang="en-US" dirty="0" err="1">
                <a:latin typeface="Times New Roman"/>
                <a:ea typeface="Calibri"/>
              </a:rPr>
              <a:t>cetrimide</a:t>
            </a:r>
            <a:r>
              <a:rPr lang="ar-IQ" dirty="0">
                <a:latin typeface="Times New Roman"/>
                <a:ea typeface="Calibri"/>
              </a:rPr>
              <a:t> </a:t>
            </a:r>
            <a:endParaRPr lang="ar-SA" dirty="0"/>
          </a:p>
        </p:txBody>
      </p:sp>
    </p:spTree>
    <p:extLst>
      <p:ext uri="{BB962C8B-B14F-4D97-AF65-F5344CB8AC3E}">
        <p14:creationId xmlns:p14="http://schemas.microsoft.com/office/powerpoint/2010/main" val="66061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04664"/>
            <a:ext cx="8229600" cy="6192688"/>
          </a:xfrm>
        </p:spPr>
        <p:txBody>
          <a:bodyPr>
            <a:normAutofit/>
          </a:bodyPr>
          <a:lstStyle/>
          <a:p>
            <a:pPr marL="0" indent="0" algn="l" rtl="0">
              <a:buNone/>
            </a:pPr>
            <a:r>
              <a:rPr lang="en-US" b="1" dirty="0" smtClean="0">
                <a:solidFill>
                  <a:srgbClr val="FF0000"/>
                </a:solidFill>
                <a:latin typeface="Times New Roman"/>
                <a:ea typeface="Calibri"/>
              </a:rPr>
              <a:t>Age</a:t>
            </a:r>
          </a:p>
          <a:p>
            <a:pPr marL="0" indent="0" algn="l" rtl="0">
              <a:buNone/>
            </a:pPr>
            <a:r>
              <a:rPr lang="en-US" dirty="0" smtClean="0">
                <a:latin typeface="Times New Roman"/>
                <a:ea typeface="Calibri"/>
              </a:rPr>
              <a:t>cold </a:t>
            </a:r>
            <a:r>
              <a:rPr lang="en-US" dirty="0">
                <a:latin typeface="Times New Roman"/>
                <a:ea typeface="Calibri"/>
              </a:rPr>
              <a:t>sores are most commonly seen in </a:t>
            </a:r>
            <a:r>
              <a:rPr lang="en-US" dirty="0" smtClean="0">
                <a:latin typeface="Times New Roman"/>
                <a:ea typeface="Calibri"/>
              </a:rPr>
              <a:t>adolescents. </a:t>
            </a:r>
            <a:r>
              <a:rPr lang="en-US" dirty="0">
                <a:latin typeface="Times New Roman"/>
                <a:ea typeface="Calibri"/>
              </a:rPr>
              <a:t>The infection is usually contracted in </a:t>
            </a:r>
            <a:r>
              <a:rPr lang="en-US" dirty="0" smtClean="0">
                <a:latin typeface="Times New Roman"/>
                <a:ea typeface="Calibri"/>
              </a:rPr>
              <a:t>childhood Following </a:t>
            </a:r>
            <a:r>
              <a:rPr lang="en-US" dirty="0">
                <a:latin typeface="Times New Roman"/>
                <a:ea typeface="Calibri"/>
              </a:rPr>
              <a:t>the primary attack, the virus is not completely eradicated and virus particles </a:t>
            </a:r>
            <a:r>
              <a:rPr lang="en-US" dirty="0" smtClean="0">
                <a:latin typeface="Times New Roman"/>
                <a:ea typeface="Calibri"/>
              </a:rPr>
              <a:t>lie dormant </a:t>
            </a:r>
            <a:r>
              <a:rPr lang="en-US" dirty="0">
                <a:latin typeface="Times New Roman"/>
                <a:ea typeface="Calibri"/>
              </a:rPr>
              <a:t>in nerve roots until they are reactivated at a later stage</a:t>
            </a:r>
            <a:r>
              <a:rPr lang="en-US" dirty="0" smtClean="0">
                <a:latin typeface="Times New Roman"/>
                <a:ea typeface="Calibri"/>
              </a:rPr>
              <a:t>.</a:t>
            </a:r>
          </a:p>
          <a:p>
            <a:pPr marL="0" indent="0" algn="l" rtl="0">
              <a:buNone/>
            </a:pPr>
            <a:r>
              <a:rPr lang="en-US" b="1" dirty="0">
                <a:solidFill>
                  <a:srgbClr val="FF0000"/>
                </a:solidFill>
                <a:latin typeface="Times New Roman"/>
                <a:ea typeface="Calibri"/>
              </a:rPr>
              <a:t>Precipitating factors </a:t>
            </a:r>
            <a:endParaRPr lang="en-US" b="1" dirty="0" smtClean="0">
              <a:solidFill>
                <a:srgbClr val="FF0000"/>
              </a:solidFill>
              <a:latin typeface="Times New Roman"/>
              <a:ea typeface="Calibri"/>
            </a:endParaRPr>
          </a:p>
          <a:p>
            <a:pPr marL="0" indent="0" algn="l" rtl="0">
              <a:buNone/>
            </a:pPr>
            <a:r>
              <a:rPr lang="en-US" dirty="0" smtClean="0">
                <a:latin typeface="Times New Roman"/>
                <a:ea typeface="Calibri"/>
              </a:rPr>
              <a:t>Sunlight</a:t>
            </a:r>
            <a:r>
              <a:rPr lang="en-US" dirty="0">
                <a:latin typeface="Times New Roman"/>
                <a:ea typeface="Calibri"/>
              </a:rPr>
              <a:t>, wind, fever (during infections such as colds and ﬂu) and menstruation, local trauma to the skin. Physical and emotional </a:t>
            </a:r>
            <a:r>
              <a:rPr lang="en-US" dirty="0" smtClean="0">
                <a:latin typeface="Times New Roman"/>
                <a:ea typeface="Calibri"/>
              </a:rPr>
              <a:t>stress.</a:t>
            </a:r>
          </a:p>
          <a:p>
            <a:pPr marL="0" indent="0" algn="l" rtl="0">
              <a:buNone/>
            </a:pPr>
            <a:endParaRPr lang="en-US" dirty="0">
              <a:latin typeface="Times New Roman"/>
              <a:ea typeface="Calibri"/>
            </a:endParaRPr>
          </a:p>
          <a:p>
            <a:pPr marL="0" indent="0" algn="l" rtl="0">
              <a:buNone/>
            </a:pPr>
            <a:endParaRPr lang="en-US" dirty="0" smtClean="0">
              <a:latin typeface="Times New Roman"/>
              <a:ea typeface="Calibri"/>
            </a:endParaRPr>
          </a:p>
          <a:p>
            <a:pPr marL="0" indent="0" algn="l" rtl="0">
              <a:buNone/>
            </a:pPr>
            <a:endParaRPr lang="en-US" dirty="0">
              <a:latin typeface="Times New Roman"/>
              <a:ea typeface="Calibri"/>
            </a:endParaRPr>
          </a:p>
        </p:txBody>
      </p:sp>
    </p:spTree>
    <p:extLst>
      <p:ext uri="{BB962C8B-B14F-4D97-AF65-F5344CB8AC3E}">
        <p14:creationId xmlns:p14="http://schemas.microsoft.com/office/powerpoint/2010/main" val="684947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Autofit/>
          </a:bodyPr>
          <a:lstStyle/>
          <a:p>
            <a:pPr marL="0" indent="0" algn="l" rtl="0">
              <a:buNone/>
            </a:pPr>
            <a:r>
              <a:rPr lang="en-US" sz="2800" b="1" dirty="0">
                <a:solidFill>
                  <a:srgbClr val="FF0000"/>
                </a:solidFill>
                <a:latin typeface="Times New Roman"/>
                <a:ea typeface="Calibri"/>
              </a:rPr>
              <a:t>Appearance and Symptoms</a:t>
            </a:r>
            <a:endParaRPr lang="en-US" sz="2800" b="1" dirty="0" smtClean="0">
              <a:solidFill>
                <a:srgbClr val="FF0000"/>
              </a:solidFill>
              <a:latin typeface="Times New Roman"/>
              <a:ea typeface="Calibri"/>
            </a:endParaRPr>
          </a:p>
          <a:p>
            <a:pPr algn="l" rtl="0"/>
            <a:r>
              <a:rPr lang="en-US" sz="2800" dirty="0" smtClean="0">
                <a:latin typeface="Times New Roman"/>
                <a:ea typeface="Calibri"/>
              </a:rPr>
              <a:t>The </a:t>
            </a:r>
            <a:r>
              <a:rPr lang="en-US" sz="2800" dirty="0">
                <a:latin typeface="Times New Roman"/>
                <a:ea typeface="Calibri"/>
              </a:rPr>
              <a:t>symptoms of discomfort, tingling or irritation (prodromal </a:t>
            </a:r>
            <a:r>
              <a:rPr lang="en-US" sz="2800" dirty="0" smtClean="0">
                <a:latin typeface="Times New Roman"/>
                <a:ea typeface="Calibri"/>
              </a:rPr>
              <a:t>phase) for 6-24hr before the appearance of the </a:t>
            </a:r>
            <a:r>
              <a:rPr lang="en-US" sz="2800" dirty="0" err="1" smtClean="0">
                <a:latin typeface="Times New Roman"/>
                <a:ea typeface="Calibri"/>
              </a:rPr>
              <a:t>coldsore</a:t>
            </a:r>
            <a:r>
              <a:rPr lang="en-US" sz="2800" dirty="0" smtClean="0">
                <a:latin typeface="Times New Roman"/>
                <a:ea typeface="Calibri"/>
              </a:rPr>
              <a:t>.</a:t>
            </a:r>
          </a:p>
          <a:p>
            <a:pPr algn="l" rtl="0"/>
            <a:r>
              <a:rPr lang="en-US" sz="2800" dirty="0" smtClean="0">
                <a:latin typeface="Times New Roman"/>
                <a:ea typeface="Calibri"/>
              </a:rPr>
              <a:t> </a:t>
            </a:r>
            <a:r>
              <a:rPr lang="en-US" sz="2800" dirty="0">
                <a:latin typeface="Times New Roman"/>
                <a:ea typeface="Calibri"/>
              </a:rPr>
              <a:t>The cold sore starts with the development of minute blisters on top of inﬂamed, red, raised skin. </a:t>
            </a:r>
            <a:endParaRPr lang="en-US" sz="2800" dirty="0" smtClean="0">
              <a:latin typeface="Times New Roman"/>
              <a:ea typeface="Calibri"/>
            </a:endParaRPr>
          </a:p>
          <a:p>
            <a:pPr algn="l" rtl="0"/>
            <a:r>
              <a:rPr lang="en-US" sz="2800" dirty="0" smtClean="0">
                <a:latin typeface="Times New Roman"/>
                <a:ea typeface="Calibri"/>
              </a:rPr>
              <a:t>The </a:t>
            </a:r>
            <a:r>
              <a:rPr lang="en-US" sz="2800" dirty="0">
                <a:latin typeface="Times New Roman"/>
                <a:ea typeface="Calibri"/>
              </a:rPr>
              <a:t>blisters may be ﬁlled with white matter. They quickly break down </a:t>
            </a:r>
            <a:r>
              <a:rPr lang="en-US" sz="2800" dirty="0" smtClean="0">
                <a:latin typeface="Times New Roman"/>
                <a:ea typeface="Calibri"/>
              </a:rPr>
              <a:t>and exude </a:t>
            </a:r>
            <a:r>
              <a:rPr lang="en-US" sz="2800" dirty="0">
                <a:latin typeface="Times New Roman"/>
                <a:ea typeface="Calibri"/>
              </a:rPr>
              <a:t>and crusting by about the fourth day after their appearance. </a:t>
            </a:r>
            <a:endParaRPr lang="en-US" sz="2800" dirty="0" smtClean="0">
              <a:latin typeface="Times New Roman"/>
              <a:ea typeface="Calibri"/>
            </a:endParaRPr>
          </a:p>
          <a:p>
            <a:pPr algn="l" rtl="0"/>
            <a:r>
              <a:rPr lang="en-US" sz="2800" dirty="0" smtClean="0">
                <a:latin typeface="Times New Roman"/>
                <a:ea typeface="Calibri"/>
              </a:rPr>
              <a:t>By </a:t>
            </a:r>
            <a:r>
              <a:rPr lang="en-US" sz="2800" dirty="0">
                <a:latin typeface="Times New Roman"/>
                <a:ea typeface="Calibri"/>
              </a:rPr>
              <a:t>around 1 week later, most lesions will have healed.</a:t>
            </a:r>
            <a:endParaRPr lang="ar-SA" sz="2800" dirty="0">
              <a:latin typeface="Times New Roman"/>
              <a:ea typeface="Calibri"/>
            </a:endParaRPr>
          </a:p>
        </p:txBody>
      </p:sp>
    </p:spTree>
    <p:extLst>
      <p:ext uri="{BB962C8B-B14F-4D97-AF65-F5344CB8AC3E}">
        <p14:creationId xmlns:p14="http://schemas.microsoft.com/office/powerpoint/2010/main" val="2437590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476672"/>
            <a:ext cx="8229600" cy="5832648"/>
          </a:xfrm>
        </p:spPr>
        <p:txBody>
          <a:bodyPr>
            <a:normAutofit fontScale="85000" lnSpcReduction="10000"/>
          </a:bodyPr>
          <a:lstStyle/>
          <a:p>
            <a:pPr lvl="0" algn="l" rtl="0"/>
            <a:r>
              <a:rPr lang="en-US" dirty="0">
                <a:solidFill>
                  <a:prstClr val="black"/>
                </a:solidFill>
                <a:latin typeface="Times New Roman"/>
                <a:ea typeface="Calibri"/>
              </a:rPr>
              <a:t>Previous history</a:t>
            </a:r>
          </a:p>
          <a:p>
            <a:pPr marL="0" lvl="0" indent="0" algn="l" rtl="0">
              <a:buNone/>
            </a:pPr>
            <a:r>
              <a:rPr lang="en-US" dirty="0">
                <a:solidFill>
                  <a:prstClr val="black"/>
                </a:solidFill>
                <a:latin typeface="Times New Roman"/>
                <a:ea typeface="Calibri"/>
              </a:rPr>
              <a:t>The fact that the </a:t>
            </a:r>
            <a:r>
              <a:rPr lang="en-US" dirty="0" err="1">
                <a:solidFill>
                  <a:prstClr val="black"/>
                </a:solidFill>
                <a:latin typeface="Times New Roman"/>
                <a:ea typeface="Calibri"/>
              </a:rPr>
              <a:t>coldsore</a:t>
            </a:r>
            <a:r>
              <a:rPr lang="en-US" dirty="0">
                <a:solidFill>
                  <a:prstClr val="black"/>
                </a:solidFill>
                <a:latin typeface="Times New Roman"/>
                <a:ea typeface="Calibri"/>
              </a:rPr>
              <a:t> is recurrent is helpful diagnostically. Its returning in the same place in a similar way.</a:t>
            </a:r>
          </a:p>
          <a:p>
            <a:pPr lvl="0" algn="l" rtl="0"/>
            <a:endParaRPr lang="en-US" dirty="0" smtClean="0">
              <a:solidFill>
                <a:prstClr val="black"/>
              </a:solidFill>
              <a:latin typeface="Times New Roman"/>
              <a:ea typeface="Calibri"/>
            </a:endParaRPr>
          </a:p>
          <a:p>
            <a:pPr lvl="0" algn="l" rtl="0"/>
            <a:r>
              <a:rPr lang="en-US" dirty="0" err="1" smtClean="0">
                <a:solidFill>
                  <a:prstClr val="black"/>
                </a:solidFill>
                <a:latin typeface="Times New Roman"/>
                <a:ea typeface="Calibri"/>
              </a:rPr>
              <a:t>Immunocompromised</a:t>
            </a:r>
            <a:r>
              <a:rPr lang="en-US" dirty="0" smtClean="0">
                <a:solidFill>
                  <a:prstClr val="black"/>
                </a:solidFill>
                <a:latin typeface="Times New Roman"/>
                <a:ea typeface="Calibri"/>
              </a:rPr>
              <a:t> </a:t>
            </a:r>
            <a:r>
              <a:rPr lang="en-US" dirty="0">
                <a:solidFill>
                  <a:prstClr val="black"/>
                </a:solidFill>
                <a:latin typeface="Times New Roman"/>
                <a:ea typeface="Calibri"/>
              </a:rPr>
              <a:t>patients, e.g. those undergoing cytotoxic chemotherapy, are at risk of serious infection and should always be referred to their doctor.</a:t>
            </a:r>
          </a:p>
          <a:p>
            <a:pPr marL="0" indent="0" algn="l" rtl="0">
              <a:buNone/>
            </a:pPr>
            <a:endParaRPr lang="en-US" dirty="0" smtClean="0">
              <a:latin typeface="Times New Roman"/>
              <a:ea typeface="Calibri"/>
            </a:endParaRPr>
          </a:p>
          <a:p>
            <a:pPr marL="0" indent="0" algn="l" rtl="0">
              <a:buNone/>
            </a:pPr>
            <a:r>
              <a:rPr lang="en-US" dirty="0" smtClean="0">
                <a:latin typeface="Times New Roman"/>
                <a:ea typeface="Calibri"/>
              </a:rPr>
              <a:t>Cold </a:t>
            </a:r>
            <a:r>
              <a:rPr lang="en-US" dirty="0">
                <a:latin typeface="Times New Roman"/>
                <a:ea typeface="Calibri"/>
              </a:rPr>
              <a:t>sores are extremely </a:t>
            </a:r>
            <a:r>
              <a:rPr lang="en-US" dirty="0" smtClean="0">
                <a:latin typeface="Times New Roman"/>
                <a:ea typeface="Calibri"/>
              </a:rPr>
              <a:t>painful. </a:t>
            </a:r>
          </a:p>
          <a:p>
            <a:pPr marL="0" indent="0" algn="l" rtl="0">
              <a:buNone/>
            </a:pPr>
            <a:r>
              <a:rPr lang="en-US" dirty="0" smtClean="0">
                <a:latin typeface="Times New Roman"/>
                <a:ea typeface="Calibri"/>
              </a:rPr>
              <a:t>*Oral </a:t>
            </a:r>
            <a:r>
              <a:rPr lang="en-US" dirty="0" err="1" smtClean="0">
                <a:latin typeface="Times New Roman"/>
                <a:ea typeface="Calibri"/>
              </a:rPr>
              <a:t>cancercan</a:t>
            </a:r>
            <a:r>
              <a:rPr lang="en-US" dirty="0" smtClean="0">
                <a:latin typeface="Times New Roman"/>
                <a:ea typeface="Calibri"/>
              </a:rPr>
              <a:t> sometimes present a similar appearance </a:t>
            </a:r>
            <a:r>
              <a:rPr lang="en-US" dirty="0">
                <a:latin typeface="Times New Roman"/>
                <a:ea typeface="Calibri"/>
              </a:rPr>
              <a:t>to a cold sore. However, cancerous lesions are often painless and their long duration </a:t>
            </a:r>
            <a:r>
              <a:rPr lang="en-US" dirty="0" smtClean="0">
                <a:latin typeface="Times New Roman"/>
                <a:ea typeface="Calibri"/>
              </a:rPr>
              <a:t>from </a:t>
            </a:r>
            <a:r>
              <a:rPr lang="en-US" dirty="0">
                <a:latin typeface="Times New Roman"/>
                <a:ea typeface="Calibri"/>
              </a:rPr>
              <a:t>cold sores</a:t>
            </a:r>
            <a:r>
              <a:rPr lang="en-US" dirty="0" smtClean="0">
                <a:latin typeface="Times New Roman"/>
                <a:ea typeface="Calibri"/>
              </a:rPr>
              <a:t>.</a:t>
            </a:r>
            <a:endParaRPr lang="ar-SA" dirty="0">
              <a:latin typeface="Times New Roman"/>
              <a:ea typeface="Calibri"/>
            </a:endParaRPr>
          </a:p>
        </p:txBody>
      </p:sp>
    </p:spTree>
    <p:extLst>
      <p:ext uri="{BB962C8B-B14F-4D97-AF65-F5344CB8AC3E}">
        <p14:creationId xmlns:p14="http://schemas.microsoft.com/office/powerpoint/2010/main" val="5764358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lstStyle/>
          <a:p>
            <a:pPr algn="l" rtl="0"/>
            <a:r>
              <a:rPr lang="en-US" dirty="0">
                <a:solidFill>
                  <a:prstClr val="black"/>
                </a:solidFill>
                <a:latin typeface="Times New Roman"/>
                <a:ea typeface="Calibri"/>
              </a:rPr>
              <a:t>Impetigo is usually more wide spread, </a:t>
            </a:r>
            <a:r>
              <a:rPr lang="en-US" dirty="0" smtClean="0">
                <a:solidFill>
                  <a:prstClr val="black"/>
                </a:solidFill>
                <a:latin typeface="Times New Roman"/>
                <a:ea typeface="Calibri"/>
              </a:rPr>
              <a:t>does not </a:t>
            </a:r>
            <a:r>
              <a:rPr lang="en-US" dirty="0">
                <a:solidFill>
                  <a:prstClr val="black"/>
                </a:solidFill>
                <a:latin typeface="Times New Roman"/>
                <a:ea typeface="Calibri"/>
              </a:rPr>
              <a:t>start with blisters and has a honey-</a:t>
            </a:r>
            <a:r>
              <a:rPr lang="en-US" dirty="0" err="1">
                <a:solidFill>
                  <a:prstClr val="black"/>
                </a:solidFill>
                <a:latin typeface="Times New Roman"/>
                <a:ea typeface="Calibri"/>
              </a:rPr>
              <a:t>coloured</a:t>
            </a:r>
            <a:r>
              <a:rPr lang="en-US" dirty="0">
                <a:solidFill>
                  <a:prstClr val="black"/>
                </a:solidFill>
                <a:latin typeface="Times New Roman"/>
                <a:ea typeface="Calibri"/>
              </a:rPr>
              <a:t> crust. Impetigo tends to spread out to form further patches and does not necessarily start close to the lips. It is less common than </a:t>
            </a:r>
            <a:r>
              <a:rPr lang="en-US" dirty="0" smtClean="0">
                <a:solidFill>
                  <a:prstClr val="black"/>
                </a:solidFill>
                <a:latin typeface="Times New Roman"/>
                <a:ea typeface="Calibri"/>
              </a:rPr>
              <a:t>cold sores and tends </a:t>
            </a:r>
            <a:r>
              <a:rPr lang="en-US" dirty="0">
                <a:solidFill>
                  <a:prstClr val="black"/>
                </a:solidFill>
                <a:latin typeface="Times New Roman"/>
                <a:ea typeface="Calibri"/>
              </a:rPr>
              <a:t>to affect children</a:t>
            </a:r>
            <a:r>
              <a:rPr lang="en-US" dirty="0" smtClean="0">
                <a:solidFill>
                  <a:prstClr val="black"/>
                </a:solidFill>
                <a:latin typeface="Times New Roman"/>
                <a:ea typeface="Calibri"/>
              </a:rPr>
              <a:t>.</a:t>
            </a:r>
          </a:p>
          <a:p>
            <a:pPr algn="l" rtl="0"/>
            <a:endParaRPr lang="ar-SA"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3429000"/>
            <a:ext cx="6624736" cy="2780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5478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pPr marL="0" indent="0" algn="l" rtl="0">
              <a:buNone/>
            </a:pPr>
            <a:r>
              <a:rPr lang="en-US" b="1" dirty="0" smtClean="0">
                <a:solidFill>
                  <a:srgbClr val="FF0000"/>
                </a:solidFill>
                <a:latin typeface="Times New Roman"/>
                <a:ea typeface="Calibri"/>
              </a:rPr>
              <a:t>Practical point</a:t>
            </a:r>
          </a:p>
          <a:p>
            <a:pPr marL="0" indent="0" algn="l" rtl="0">
              <a:buNone/>
            </a:pPr>
            <a:r>
              <a:rPr lang="en-US" dirty="0" smtClean="0">
                <a:latin typeface="Times New Roman"/>
                <a:ea typeface="Calibri"/>
              </a:rPr>
              <a:t>preventing </a:t>
            </a:r>
            <a:r>
              <a:rPr lang="en-US" dirty="0">
                <a:latin typeface="Times New Roman"/>
                <a:ea typeface="Calibri"/>
              </a:rPr>
              <a:t>cross–infection: </a:t>
            </a:r>
            <a:endParaRPr lang="en-US" dirty="0" smtClean="0">
              <a:latin typeface="Times New Roman"/>
              <a:ea typeface="Calibri"/>
            </a:endParaRPr>
          </a:p>
          <a:p>
            <a:pPr marL="0" indent="0" algn="l" rtl="0">
              <a:buNone/>
            </a:pPr>
            <a:r>
              <a:rPr lang="en-US" dirty="0" smtClean="0">
                <a:latin typeface="Times New Roman"/>
                <a:ea typeface="Calibri"/>
              </a:rPr>
              <a:t>1-Patient </a:t>
            </a:r>
            <a:r>
              <a:rPr lang="en-US" dirty="0">
                <a:latin typeface="Times New Roman"/>
                <a:ea typeface="Calibri"/>
              </a:rPr>
              <a:t>should be aware that HSV1 is contagious and transmitted by direct contact </a:t>
            </a:r>
            <a:r>
              <a:rPr lang="en-US" dirty="0" smtClean="0">
                <a:latin typeface="Times New Roman"/>
                <a:ea typeface="Calibri"/>
              </a:rPr>
              <a:t>especially in first 1-4 days (avoid kissing and don’t share </a:t>
            </a:r>
            <a:r>
              <a:rPr lang="en-US" dirty="0">
                <a:latin typeface="Times New Roman"/>
                <a:ea typeface="Calibri"/>
              </a:rPr>
              <a:t>towel and wash their hands after applying </a:t>
            </a:r>
            <a:r>
              <a:rPr lang="en-US" dirty="0" smtClean="0">
                <a:latin typeface="Times New Roman"/>
                <a:ea typeface="Calibri"/>
              </a:rPr>
              <a:t>products). </a:t>
            </a:r>
          </a:p>
          <a:p>
            <a:pPr marL="0" indent="0" algn="l" rtl="0">
              <a:buNone/>
            </a:pPr>
            <a:endParaRPr lang="en-US" dirty="0" smtClean="0">
              <a:latin typeface="Times New Roman"/>
              <a:ea typeface="Calibri"/>
            </a:endParaRPr>
          </a:p>
          <a:p>
            <a:pPr marL="0" indent="0" algn="l" rtl="0">
              <a:buNone/>
            </a:pPr>
            <a:r>
              <a:rPr lang="en-US" dirty="0" smtClean="0">
                <a:latin typeface="Times New Roman"/>
                <a:ea typeface="Calibri"/>
              </a:rPr>
              <a:t>2-For </a:t>
            </a:r>
            <a:r>
              <a:rPr lang="en-US" dirty="0">
                <a:latin typeface="Times New Roman"/>
                <a:ea typeface="Calibri"/>
              </a:rPr>
              <a:t>those patients in whom the sun triggers cold </a:t>
            </a:r>
            <a:r>
              <a:rPr lang="en-US" dirty="0" smtClean="0">
                <a:latin typeface="Times New Roman"/>
                <a:ea typeface="Calibri"/>
              </a:rPr>
              <a:t>sores advice to use </a:t>
            </a:r>
            <a:r>
              <a:rPr lang="en-US" dirty="0">
                <a:latin typeface="Times New Roman"/>
                <a:ea typeface="Calibri"/>
              </a:rPr>
              <a:t>a sun </a:t>
            </a:r>
            <a:r>
              <a:rPr lang="en-US" dirty="0" smtClean="0">
                <a:latin typeface="Times New Roman"/>
                <a:ea typeface="Calibri"/>
              </a:rPr>
              <a:t>block. </a:t>
            </a:r>
            <a:endParaRPr lang="ar-SA" dirty="0"/>
          </a:p>
        </p:txBody>
      </p:sp>
    </p:spTree>
    <p:extLst>
      <p:ext uri="{BB962C8B-B14F-4D97-AF65-F5344CB8AC3E}">
        <p14:creationId xmlns:p14="http://schemas.microsoft.com/office/powerpoint/2010/main" val="1813748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556792"/>
            <a:ext cx="7400484" cy="4162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2727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a:bodyPr>
          <a:lstStyle/>
          <a:p>
            <a:pPr marL="0" indent="0" algn="l" rtl="0">
              <a:buNone/>
            </a:pPr>
            <a:r>
              <a:rPr lang="en-US" b="1" dirty="0" smtClean="0">
                <a:solidFill>
                  <a:srgbClr val="FF0000"/>
                </a:solidFill>
                <a:latin typeface="Times New Roman"/>
                <a:ea typeface="Calibri"/>
              </a:rPr>
              <a:t>Management</a:t>
            </a:r>
            <a:endParaRPr lang="en-US" sz="2800" b="1" dirty="0" smtClean="0">
              <a:solidFill>
                <a:srgbClr val="FF0000"/>
              </a:solidFill>
              <a:latin typeface="Times New Roman"/>
              <a:ea typeface="Calibri"/>
            </a:endParaRPr>
          </a:p>
          <a:p>
            <a:pPr marL="0" indent="0" algn="l" rtl="0">
              <a:buNone/>
            </a:pPr>
            <a:r>
              <a:rPr lang="en-US" sz="2800" dirty="0" smtClean="0">
                <a:latin typeface="Times New Roman"/>
                <a:ea typeface="Calibri"/>
              </a:rPr>
              <a:t>1-Aciclovir </a:t>
            </a:r>
            <a:r>
              <a:rPr lang="en-US" sz="2800" dirty="0">
                <a:latin typeface="Times New Roman"/>
                <a:ea typeface="Calibri"/>
              </a:rPr>
              <a:t>(5% cream)(</a:t>
            </a:r>
            <a:r>
              <a:rPr lang="en-US" sz="2800" dirty="0" err="1">
                <a:latin typeface="Times New Roman"/>
                <a:ea typeface="Calibri"/>
              </a:rPr>
              <a:t>zovirax</a:t>
            </a:r>
            <a:r>
              <a:rPr lang="en-US" sz="2800" dirty="0">
                <a:latin typeface="Times New Roman"/>
                <a:ea typeface="Calibri"/>
              </a:rPr>
              <a:t>®): </a:t>
            </a:r>
            <a:endParaRPr lang="en-US" sz="2800" dirty="0" smtClean="0">
              <a:latin typeface="Times New Roman"/>
              <a:ea typeface="Calibri"/>
            </a:endParaRPr>
          </a:p>
          <a:p>
            <a:pPr marL="0" indent="0" algn="l" rtl="0">
              <a:lnSpc>
                <a:spcPct val="115000"/>
              </a:lnSpc>
              <a:spcAft>
                <a:spcPts val="0"/>
              </a:spcAft>
              <a:buNone/>
            </a:pPr>
            <a:r>
              <a:rPr lang="en-US" sz="2800" dirty="0" smtClean="0">
                <a:latin typeface="Times New Roman"/>
                <a:ea typeface="Calibri"/>
              </a:rPr>
              <a:t>The </a:t>
            </a:r>
            <a:r>
              <a:rPr lang="en-US" sz="2800" dirty="0">
                <a:latin typeface="Times New Roman"/>
                <a:ea typeface="Calibri"/>
              </a:rPr>
              <a:t>cream is applied five times daily, at 4-hourly intervals, starting, if possible, as soon as prodromal </a:t>
            </a:r>
            <a:r>
              <a:rPr lang="en-US" sz="2800" dirty="0" smtClean="0">
                <a:latin typeface="Times New Roman"/>
                <a:ea typeface="Calibri"/>
              </a:rPr>
              <a:t>symptoms and continue for 5 days, can used for more 5 days if symptoms not resolved.</a:t>
            </a:r>
            <a:r>
              <a:rPr lang="en-US" sz="2800" dirty="0">
                <a:latin typeface="Times New Roman"/>
                <a:ea typeface="Calibri"/>
                <a:cs typeface="Arial"/>
              </a:rPr>
              <a:t> </a:t>
            </a:r>
            <a:endParaRPr lang="en-US" sz="2800" dirty="0" smtClean="0">
              <a:latin typeface="Times New Roman"/>
              <a:ea typeface="Calibri"/>
              <a:cs typeface="Arial"/>
            </a:endParaRPr>
          </a:p>
          <a:p>
            <a:pPr algn="l" rtl="0">
              <a:lnSpc>
                <a:spcPct val="115000"/>
              </a:lnSpc>
              <a:spcAft>
                <a:spcPts val="0"/>
              </a:spcAft>
            </a:pPr>
            <a:endParaRPr lang="en-US" sz="2800" dirty="0">
              <a:latin typeface="Times New Roman"/>
              <a:ea typeface="Calibri"/>
              <a:cs typeface="Arial"/>
            </a:endParaRPr>
          </a:p>
          <a:p>
            <a:pPr marL="0" indent="0" algn="l" rtl="0">
              <a:lnSpc>
                <a:spcPct val="115000"/>
              </a:lnSpc>
              <a:spcAft>
                <a:spcPts val="0"/>
              </a:spcAft>
              <a:buNone/>
            </a:pPr>
            <a:r>
              <a:rPr lang="en-US" sz="2800" dirty="0" smtClean="0">
                <a:latin typeface="Times New Roman"/>
                <a:ea typeface="Calibri"/>
                <a:cs typeface="Arial"/>
              </a:rPr>
              <a:t>2-Penciclovir </a:t>
            </a:r>
            <a:r>
              <a:rPr lang="en-US" sz="2800" dirty="0">
                <a:latin typeface="Times New Roman"/>
                <a:ea typeface="Calibri"/>
                <a:cs typeface="Arial"/>
              </a:rPr>
              <a:t>For people over 12 years of age it should be applied every 2 hours </a:t>
            </a:r>
            <a:r>
              <a:rPr lang="en-US" sz="2800" dirty="0" smtClean="0">
                <a:latin typeface="Times New Roman"/>
                <a:ea typeface="Calibri"/>
                <a:cs typeface="Arial"/>
              </a:rPr>
              <a:t>during waking period (about 8 times) and </a:t>
            </a:r>
            <a:r>
              <a:rPr lang="en-US" sz="2800" dirty="0">
                <a:latin typeface="Times New Roman"/>
                <a:ea typeface="Calibri"/>
                <a:cs typeface="Arial"/>
              </a:rPr>
              <a:t>treatment </a:t>
            </a:r>
            <a:r>
              <a:rPr lang="en-US" sz="2800" dirty="0" smtClean="0">
                <a:latin typeface="Times New Roman"/>
                <a:ea typeface="Calibri"/>
                <a:cs typeface="Arial"/>
              </a:rPr>
              <a:t>continued </a:t>
            </a:r>
            <a:r>
              <a:rPr lang="en-US" sz="2800" dirty="0">
                <a:latin typeface="Times New Roman"/>
                <a:ea typeface="Calibri"/>
                <a:cs typeface="Arial"/>
              </a:rPr>
              <a:t>for 4 </a:t>
            </a:r>
            <a:r>
              <a:rPr lang="en-US" sz="2800" dirty="0" smtClean="0">
                <a:latin typeface="Times New Roman"/>
                <a:ea typeface="Calibri"/>
                <a:cs typeface="Arial"/>
              </a:rPr>
              <a:t>days.</a:t>
            </a:r>
            <a:r>
              <a:rPr lang="ar-IQ" sz="2800" dirty="0" smtClean="0">
                <a:latin typeface="Times New Roman"/>
                <a:ea typeface="Calibri"/>
              </a:rPr>
              <a:t>   </a:t>
            </a:r>
            <a:endParaRPr lang="en-US" sz="2400" dirty="0">
              <a:ea typeface="Calibri"/>
              <a:cs typeface="Arial"/>
            </a:endParaRPr>
          </a:p>
          <a:p>
            <a:pPr algn="l" rtl="0"/>
            <a:endParaRPr lang="en-US" sz="2800" dirty="0" smtClean="0">
              <a:latin typeface="Times New Roman"/>
              <a:ea typeface="Calibri"/>
            </a:endParaRPr>
          </a:p>
          <a:p>
            <a:pPr algn="l" rtl="0"/>
            <a:endParaRPr lang="en-US" sz="2800" dirty="0">
              <a:latin typeface="Times New Roman"/>
            </a:endParaRPr>
          </a:p>
          <a:p>
            <a:pPr algn="l" rtl="0"/>
            <a:endParaRPr lang="ar-SA" sz="2800" dirty="0"/>
          </a:p>
        </p:txBody>
      </p:sp>
    </p:spTree>
    <p:extLst>
      <p:ext uri="{BB962C8B-B14F-4D97-AF65-F5344CB8AC3E}">
        <p14:creationId xmlns:p14="http://schemas.microsoft.com/office/powerpoint/2010/main" val="3899175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124744"/>
            <a:ext cx="6840759" cy="477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6720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0</TotalTime>
  <Words>546</Words>
  <Application>Microsoft Office PowerPoint</Application>
  <PresentationFormat>عرض على الشاشة (3:4)‏</PresentationFormat>
  <Paragraphs>37</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1_سمة Office</vt:lpstr>
      <vt:lpstr>cold sore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cold sore</dc:title>
  <dc:creator>A</dc:creator>
  <cp:lastModifiedBy>A</cp:lastModifiedBy>
  <cp:revision>1</cp:revision>
  <dcterms:created xsi:type="dcterms:W3CDTF">2018-12-28T09:25:47Z</dcterms:created>
  <dcterms:modified xsi:type="dcterms:W3CDTF">2018-12-28T09:27:01Z</dcterms:modified>
</cp:coreProperties>
</file>